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9"/>
  </p:notesMasterIdLst>
  <p:sldIdLst>
    <p:sldId id="256" r:id="rId6"/>
    <p:sldId id="257" r:id="rId7"/>
    <p:sldId id="258" r:id="rId8"/>
    <p:sldId id="854" r:id="rId9"/>
    <p:sldId id="873" r:id="rId10"/>
    <p:sldId id="917" r:id="rId11"/>
    <p:sldId id="919" r:id="rId12"/>
    <p:sldId id="855" r:id="rId13"/>
    <p:sldId id="860" r:id="rId14"/>
    <p:sldId id="931" r:id="rId15"/>
    <p:sldId id="926" r:id="rId16"/>
    <p:sldId id="927" r:id="rId17"/>
    <p:sldId id="858" r:id="rId18"/>
    <p:sldId id="882" r:id="rId19"/>
    <p:sldId id="928" r:id="rId20"/>
    <p:sldId id="856" r:id="rId21"/>
    <p:sldId id="930" r:id="rId22"/>
    <p:sldId id="865" r:id="rId23"/>
    <p:sldId id="929" r:id="rId24"/>
    <p:sldId id="911" r:id="rId25"/>
    <p:sldId id="912" r:id="rId26"/>
    <p:sldId id="916" r:id="rId27"/>
    <p:sldId id="853"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257"/>
          </p14:sldIdLst>
        </p14:section>
        <p14:section name="On Web Application Security" id="{E5C52BF2-188A-1B4E-BB6B-6481F099BAD7}">
          <p14:sldIdLst>
            <p14:sldId id="258"/>
            <p14:sldId id="854"/>
            <p14:sldId id="873"/>
            <p14:sldId id="917"/>
            <p14:sldId id="919"/>
          </p14:sldIdLst>
        </p14:section>
        <p14:section name="Common Vulnerabilities in Software" id="{E555AFF3-C36A-5C46-991B-C98B2B7676A9}">
          <p14:sldIdLst>
            <p14:sldId id="855"/>
            <p14:sldId id="860"/>
            <p14:sldId id="931"/>
            <p14:sldId id="926"/>
            <p14:sldId id="927"/>
          </p14:sldIdLst>
        </p14:section>
        <p14:section name="Secure Data Storage" id="{54CCFD81-72C2-4DD7-8001-47F9859A62FC}">
          <p14:sldIdLst>
            <p14:sldId id="858"/>
            <p14:sldId id="882"/>
            <p14:sldId id="928"/>
          </p14:sldIdLst>
        </p14:section>
        <p14:section name="Authentication and Authorization" id="{A309C4D8-5011-0842-96D3-E8DC2D1141C0}">
          <p14:sldIdLst>
            <p14:sldId id="856"/>
            <p14:sldId id="930"/>
            <p14:sldId id="865"/>
            <p14:sldId id="929"/>
          </p14:sldIdLst>
        </p14:section>
        <p14:section name="Resources" id="{EB59F8FB-02B9-421F-B793-66FE88B2519B}">
          <p14:sldIdLst>
            <p14:sldId id="911"/>
            <p14:sldId id="912"/>
            <p14:sldId id="916"/>
          </p14:sldIdLst>
        </p14:section>
        <p14:section name="End" id="{57FCAB14-04B3-6344-8D1A-E481CA28756E}">
          <p14:sldIdLst>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D34A3-C90A-4775-B1CB-A74F9904D961}" v="8" dt="2021-12-15T17:29:07.2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78378" autoAdjust="0"/>
  </p:normalViewPr>
  <p:slideViewPr>
    <p:cSldViewPr snapToGrid="0" snapToObjects="1" showGuides="1">
      <p:cViewPr varScale="1">
        <p:scale>
          <a:sx n="43" d="100"/>
          <a:sy n="43" d="100"/>
        </p:scale>
        <p:origin x="1440" y="7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623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47682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0300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40195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571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8359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6255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97584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66126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85664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26760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179876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4070919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587682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8239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687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059403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305732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1362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370459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 graduates program // </a:t>
            </a:r>
            <a:r>
              <a:rPr lang="en-US" b="1" dirty="0">
                <a:latin typeface="+mn-lt"/>
                <a:ea typeface="+mn-ea"/>
                <a:cs typeface="+mn-cs"/>
                <a:sym typeface="Helvetica"/>
              </a:rPr>
              <a:t> </a:t>
            </a:r>
            <a:r>
              <a:rPr lang="en-US" b="0" i="0" dirty="0">
                <a:latin typeface="Arial" panose="020B0604020202020204" pitchFamily="34" charset="0"/>
                <a:cs typeface="Arial" panose="020B0604020202020204" pitchFamily="34" charset="0"/>
              </a:rPr>
              <a:t>asp.net security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lang="en-US" b="0" i="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err="1">
                <a:latin typeface="+mn-lt"/>
                <a:ea typeface="+mn-ea"/>
                <a:cs typeface="+mn-cs"/>
                <a:sym typeface="Helvetica"/>
              </a:rPr>
              <a:t>endava</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a:t>
            </a:r>
            <a:r>
              <a:rPr lang="en-US" b="0" i="0" dirty="0">
                <a:latin typeface="Arial" panose="020B0604020202020204" pitchFamily="34" charset="0"/>
                <a:cs typeface="Arial" panose="020B0604020202020204" pitchFamily="34" charset="0"/>
              </a:rPr>
              <a:t> graduates program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lang="en-US" b="0" i="0" dirty="0">
                <a:latin typeface="Arial" panose="020B0604020202020204" pitchFamily="34" charset="0"/>
                <a:cs typeface="Arial" panose="020B0604020202020204" pitchFamily="34" charset="0"/>
              </a:rPr>
              <a:t>asp.net security</a:t>
            </a:r>
            <a:r>
              <a:rPr b="0" i="0" dirty="0">
                <a:latin typeface="Arial" panose="020B0604020202020204" pitchFamily="34" charset="0"/>
                <a:cs typeface="Arial" panose="020B0604020202020204" pitchFamily="34" charset="0"/>
              </a:rPr>
              <a:t> //  </a:t>
            </a:r>
            <a:r>
              <a:rPr lang="en-US" b="0" i="0" dirty="0" err="1">
                <a:latin typeface="Arial" panose="020B0604020202020204" pitchFamily="34" charset="0"/>
                <a:cs typeface="Arial" panose="020B0604020202020204" pitchFamily="34" charset="0"/>
              </a:rPr>
              <a:t>meto</a:t>
            </a:r>
            <a:r>
              <a:rPr lang="en-US" b="0" i="0" dirty="0">
                <a:latin typeface="Arial" panose="020B0604020202020204" pitchFamily="34" charset="0"/>
                <a:cs typeface="Arial" panose="020B0604020202020204" pitchFamily="34" charset="0"/>
              </a:rPr>
              <a:t> </a:t>
            </a:r>
            <a:r>
              <a:rPr lang="en-US" b="0" i="0" dirty="0" err="1">
                <a:latin typeface="Arial" panose="020B0604020202020204" pitchFamily="34" charset="0"/>
                <a:cs typeface="Arial" panose="020B0604020202020204" pitchFamily="34" charset="0"/>
              </a:rPr>
              <a:t>trajkovski</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spnet/core/security/cross-site-scripting?view=aspnetcore-6.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ef/core/querying/raw-sq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amy.pl/myspac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docs.microsoft.com/en-us/aspnet/core/security/anti-request-forgery?view=aspnetcore-6.0#antiforgery-in-aspnet-core" TargetMode="External"/><Relationship Id="rId4" Type="http://schemas.openxmlformats.org/officeDocument/2006/relationships/hyperlink" Target="https://samy.pl/myspace/tech.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spnet/core/security/key-vault-configuration?view=aspnetcore-6.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docs.microsoft.com/en-us/aspnet/core/security/app-secrets?view=aspnetcore-6.0&amp;tabs=windows" TargetMode="External"/><Relationship Id="rId4" Type="http://schemas.openxmlformats.org/officeDocument/2006/relationships/hyperlink" Target="https://docs.microsoft.com/en-us/aspnet/core/security/key-vault-configuration?view=aspnetcore-6.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spnet/core/security/authentication/?view=aspnetcore-6.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spnet/core/security/authorization/introduction?view=aspnetcore-6.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manning.com/downloads/2371" TargetMode="External"/><Relationship Id="rId4" Type="http://schemas.openxmlformats.org/officeDocument/2006/relationships/hyperlink" Target="https://livebook.manning.com/book/asp-net-core-security/welcome/v-11"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spnet/core/security/?view=aspnetcore-6.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darkreading.com/risk/majority-of-web-apps-have-severe-vulnerabiliti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9708371"/>
            <a:ext cx="14244132"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endParaRPr dirty="0"/>
          </a:p>
        </p:txBody>
      </p:sp>
      <p:sp>
        <p:nvSpPr>
          <p:cNvPr id="95" name="Endava Presentation…"/>
          <p:cNvSpPr txBox="1"/>
          <p:nvPr/>
        </p:nvSpPr>
        <p:spPr>
          <a:xfrm>
            <a:off x="2991170" y="8321138"/>
            <a:ext cx="15513398"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80000"/>
              </a:lnSpc>
              <a:defRPr sz="7000" cap="none" spc="-209"/>
            </a:pPr>
            <a:r>
              <a:rPr lang="en-US" dirty="0"/>
              <a:t>ASP.NET Security</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10</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8999013" cy="47916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Cross-Site Scripting (XSS) is a security vulnerability which enables an attacker to place client side scripts (usually JavaScript) into web pages. When other users load affected pages the attacker's scripts will run, enabling the attacker to steal cookies and session tokens, change the contents of the web page through DOM manipulation or redirect the browser to another page. XSS vulnerabilities generally occur when an application takes user input and outputs it to a page without validating, encoding or escaping it.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i="1" dirty="0">
                <a:latin typeface="Arial" panose="020B0604020202020204" pitchFamily="34" charset="0"/>
                <a:cs typeface="Arial" panose="020B0604020202020204" pitchFamily="34" charset="0"/>
              </a:rPr>
              <a:t>Note</a:t>
            </a:r>
            <a:r>
              <a:rPr lang="en-US" sz="2800" b="0" i="1" dirty="0">
                <a:latin typeface="Arial" panose="020B0604020202020204" pitchFamily="34" charset="0"/>
                <a:cs typeface="Arial" panose="020B0604020202020204" pitchFamily="34" charset="0"/>
              </a:rPr>
              <a:t>: This attack should probably be called "JavaScript injection"; a group of Microsoft security engineers came up with "Cross-site scripting" instead in early 2000, and that name stuck. In case you are wondering: the acronym CSS was already taken by Cascading Style Sheets, so XSS was being used.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hlinkClick r:id="rId3"/>
              </a:rPr>
              <a:t>https://docs.microsoft.com/en-us/aspnet/core/security/cross-site-scripting?view=aspnetcore-6.0</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Cross-Site Scripting (XSS)</a:t>
            </a:r>
          </a:p>
        </p:txBody>
      </p:sp>
    </p:spTree>
    <p:extLst>
      <p:ext uri="{BB962C8B-B14F-4D97-AF65-F5344CB8AC3E}">
        <p14:creationId xmlns:p14="http://schemas.microsoft.com/office/powerpoint/2010/main" val="2896816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11</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6523442" cy="5222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SQL stands for “Structured Query Language” and was invented in the 1970s to provide a language to communicate with a relational database to, among other things, read and write data to it. Even the creators (Donald D. Chamberlin and Raymond F. Boyce) could probably not imagine back then that their brainchild would still be in use almost 50 years later. That there would be web sites where user input will be sent to a web server where it will be put in SQL queries that will then be executed against a database was certainly far from everyone’s imagination back then.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However, SQL suffers from an architectural problem that many query languages have: data and commands are in the same string. If an SQL query is the result of a concatenation of strings, some of them contributed by the user, there might be a risk.</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hlinkClick r:id="rId3"/>
              </a:rPr>
              <a:t>https://docs.microsoft.com/en-us/ef/core/querying/raw-sql</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SQL Injection Attacks</a:t>
            </a:r>
          </a:p>
        </p:txBody>
      </p:sp>
    </p:spTree>
    <p:extLst>
      <p:ext uri="{BB962C8B-B14F-4D97-AF65-F5344CB8AC3E}">
        <p14:creationId xmlns:p14="http://schemas.microsoft.com/office/powerpoint/2010/main" val="4086011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12</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2" y="2115581"/>
            <a:ext cx="21608399" cy="64075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Cross-site request forgery (also known as XSRF or CSRF) is an attack against web-hosted apps whereby a malicious web app can influence the interaction between a client browser and a web app that trusts that browser. These attacks are possible because web browsers send some types of authentication tokens automatically with every request to a website. This form of exploit is also known as a one-click attack or session riding because the attack takes advantage of the user's previously authenticated session.</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i="1" dirty="0">
                <a:latin typeface="Arial" panose="020B0604020202020204" pitchFamily="34" charset="0"/>
                <a:cs typeface="Arial" panose="020B0604020202020204" pitchFamily="34" charset="0"/>
              </a:rPr>
              <a:t>Example:</a:t>
            </a:r>
            <a:br>
              <a:rPr lang="en-US" sz="2400" b="0" i="1" dirty="0">
                <a:latin typeface="Arial" panose="020B0604020202020204" pitchFamily="34" charset="0"/>
                <a:cs typeface="Arial" panose="020B0604020202020204" pitchFamily="34" charset="0"/>
              </a:rPr>
            </a:br>
            <a:r>
              <a:rPr lang="en-US" sz="2400" b="0" i="1" dirty="0">
                <a:latin typeface="Arial" panose="020B0604020202020204" pitchFamily="34" charset="0"/>
                <a:cs typeface="Arial" panose="020B0604020202020204" pitchFamily="34" charset="0"/>
              </a:rPr>
              <a:t>In 2005, security researcher </a:t>
            </a:r>
            <a:r>
              <a:rPr lang="en-US" sz="2400" b="0" i="1" dirty="0" err="1">
                <a:latin typeface="Arial" panose="020B0604020202020204" pitchFamily="34" charset="0"/>
                <a:cs typeface="Arial" panose="020B0604020202020204" pitchFamily="34" charset="0"/>
              </a:rPr>
              <a:t>Samy</a:t>
            </a:r>
            <a:r>
              <a:rPr lang="en-US" sz="2400" b="0" i="1" dirty="0">
                <a:latin typeface="Arial" panose="020B0604020202020204" pitchFamily="34" charset="0"/>
                <a:cs typeface="Arial" panose="020B0604020202020204" pitchFamily="34" charset="0"/>
              </a:rPr>
              <a:t> </a:t>
            </a:r>
            <a:r>
              <a:rPr lang="en-US" sz="2400" b="0" i="1" dirty="0" err="1">
                <a:latin typeface="Arial" panose="020B0604020202020204" pitchFamily="34" charset="0"/>
                <a:cs typeface="Arial" panose="020B0604020202020204" pitchFamily="34" charset="0"/>
              </a:rPr>
              <a:t>Kamkar</a:t>
            </a:r>
            <a:r>
              <a:rPr lang="en-US" sz="2400" b="0" i="1" dirty="0">
                <a:latin typeface="Arial" panose="020B0604020202020204" pitchFamily="34" charset="0"/>
                <a:cs typeface="Arial" panose="020B0604020202020204" pitchFamily="34" charset="0"/>
              </a:rPr>
              <a:t> found a security vulnerability in the then popular social network, </a:t>
            </a:r>
            <a:r>
              <a:rPr lang="en-US" sz="2400" b="0" i="1" dirty="0" err="1">
                <a:latin typeface="Arial" panose="020B0604020202020204" pitchFamily="34" charset="0"/>
                <a:cs typeface="Arial" panose="020B0604020202020204" pitchFamily="34" charset="0"/>
              </a:rPr>
              <a:t>MySpace</a:t>
            </a:r>
            <a:r>
              <a:rPr lang="en-US" sz="2400" b="0" i="1" dirty="0">
                <a:latin typeface="Arial" panose="020B0604020202020204" pitchFamily="34" charset="0"/>
                <a:cs typeface="Arial" panose="020B0604020202020204" pitchFamily="34" charset="0"/>
              </a:rPr>
              <a:t>. He managed to inject JavaScript code into his profile page, a classical Cross-Site Scripting (XSS) attack as explained previously (Common Vulnerabilities in Software: Cross-Site Scripting (XSS)). The JavaScript code, however, did something really interesting: when executed, it issued an HTTP request on the victim’s behalf, adding them to </a:t>
            </a:r>
            <a:r>
              <a:rPr lang="en-US" sz="2400" b="0" i="1" dirty="0" err="1">
                <a:latin typeface="Arial" panose="020B0604020202020204" pitchFamily="34" charset="0"/>
                <a:cs typeface="Arial" panose="020B0604020202020204" pitchFamily="34" charset="0"/>
              </a:rPr>
              <a:t>Kamkar’s</a:t>
            </a:r>
            <a:r>
              <a:rPr lang="en-US" sz="2400" b="0" i="1" dirty="0">
                <a:latin typeface="Arial" panose="020B0604020202020204" pitchFamily="34" charset="0"/>
                <a:cs typeface="Arial" panose="020B0604020202020204" pitchFamily="34" charset="0"/>
              </a:rPr>
              <a:t> friends list. This started a chain reaction, and less than 20 hours later, </a:t>
            </a:r>
            <a:r>
              <a:rPr lang="en-US" sz="2400" b="0" i="1" dirty="0" err="1">
                <a:latin typeface="Arial" panose="020B0604020202020204" pitchFamily="34" charset="0"/>
                <a:cs typeface="Arial" panose="020B0604020202020204" pitchFamily="34" charset="0"/>
              </a:rPr>
              <a:t>Kamkar</a:t>
            </a:r>
            <a:r>
              <a:rPr lang="en-US" sz="2400" b="0" i="1" dirty="0">
                <a:latin typeface="Arial" panose="020B0604020202020204" pitchFamily="34" charset="0"/>
                <a:cs typeface="Arial" panose="020B0604020202020204" pitchFamily="34" charset="0"/>
              </a:rPr>
              <a:t> had over one million friends on </a:t>
            </a:r>
            <a:r>
              <a:rPr lang="en-US" sz="2400" b="0" i="1" dirty="0" err="1">
                <a:latin typeface="Arial" panose="020B0604020202020204" pitchFamily="34" charset="0"/>
                <a:cs typeface="Arial" panose="020B0604020202020204" pitchFamily="34" charset="0"/>
              </a:rPr>
              <a:t>MySpace</a:t>
            </a:r>
            <a:r>
              <a:rPr lang="en-US" sz="2400" b="0" i="1"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i="1" dirty="0" err="1">
                <a:latin typeface="Arial" panose="020B0604020202020204" pitchFamily="34" charset="0"/>
                <a:cs typeface="Arial" panose="020B0604020202020204" pitchFamily="34" charset="0"/>
              </a:rPr>
              <a:t>Kamkar</a:t>
            </a:r>
            <a:r>
              <a:rPr lang="en-US" sz="2400" b="0" i="1" dirty="0">
                <a:latin typeface="Arial" panose="020B0604020202020204" pitchFamily="34" charset="0"/>
                <a:cs typeface="Arial" panose="020B0604020202020204" pitchFamily="34" charset="0"/>
              </a:rPr>
              <a:t> himself provided a detailed reconstruction of the events at </a:t>
            </a:r>
            <a:r>
              <a:rPr lang="en-US" sz="2400" b="0" i="1" dirty="0">
                <a:latin typeface="Arial" panose="020B0604020202020204" pitchFamily="34" charset="0"/>
                <a:cs typeface="Arial" panose="020B0604020202020204" pitchFamily="34" charset="0"/>
                <a:hlinkClick r:id="rId3"/>
              </a:rPr>
              <a:t>https://samy.pl/myspace/</a:t>
            </a:r>
            <a:r>
              <a:rPr lang="en-US" sz="2400" b="0" i="1" dirty="0">
                <a:latin typeface="Arial" panose="020B0604020202020204" pitchFamily="34" charset="0"/>
                <a:cs typeface="Arial" panose="020B0604020202020204" pitchFamily="34" charset="0"/>
              </a:rPr>
              <a:t>, and a thorough technical description of the attack at </a:t>
            </a:r>
            <a:r>
              <a:rPr lang="en-US" sz="2400" b="0" i="1" dirty="0">
                <a:latin typeface="Arial" panose="020B0604020202020204" pitchFamily="34" charset="0"/>
                <a:cs typeface="Arial" panose="020B0604020202020204" pitchFamily="34" charset="0"/>
                <a:hlinkClick r:id="rId4"/>
              </a:rPr>
              <a:t>https://samy.pl/myspace/tech.html</a:t>
            </a:r>
            <a:r>
              <a:rPr lang="en-US" sz="2400" b="0" i="1" dirty="0">
                <a:latin typeface="Arial" panose="020B0604020202020204" pitchFamily="34" charset="0"/>
                <a:cs typeface="Arial" panose="020B0604020202020204" pitchFamily="34" charset="0"/>
              </a:rPr>
              <a:t>. However I recommend that you read this chapter first, so that you know all the required technical details about these kind of attacks.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hlinkClick r:id="rId5"/>
              </a:rPr>
              <a:t>https://docs.microsoft.com/en-us/aspnet/core/security/anti-request-forgery?view=aspnetcore-6.0#antiforgery-in-aspnet-core</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9952" y="1030229"/>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Cross-Site Request Forgery (XSRF/CSRF) Attacks</a:t>
            </a:r>
          </a:p>
        </p:txBody>
      </p:sp>
      <p:pic>
        <p:nvPicPr>
          <p:cNvPr id="3" name="Picture 2" descr="Diagram&#10;&#10;Description automatically generated">
            <a:extLst>
              <a:ext uri="{FF2B5EF4-FFF2-40B4-BE49-F238E27FC236}">
                <a16:creationId xmlns:a16="http://schemas.microsoft.com/office/drawing/2014/main" id="{3246AE76-7CF7-1807-64DF-6BDCE6D51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8585" y="8474927"/>
            <a:ext cx="16726830" cy="4814519"/>
          </a:xfrm>
          <a:prstGeom prst="rect">
            <a:avLst/>
          </a:prstGeom>
        </p:spPr>
      </p:pic>
    </p:spTree>
    <p:extLst>
      <p:ext uri="{BB962C8B-B14F-4D97-AF65-F5344CB8AC3E}">
        <p14:creationId xmlns:p14="http://schemas.microsoft.com/office/powerpoint/2010/main" val="162920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Secure Data Storage</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13</a:t>
            </a:fld>
            <a:endParaRPr dirty="0"/>
          </a:p>
        </p:txBody>
      </p:sp>
    </p:spTree>
    <p:extLst>
      <p:ext uri="{BB962C8B-B14F-4D97-AF65-F5344CB8AC3E}">
        <p14:creationId xmlns:p14="http://schemas.microsoft.com/office/powerpoint/2010/main" val="265491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7259423" cy="5222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Never store passwords or other sensitive data in source code. Production secrets shouldn't be used for development or test. Secrets shouldn't be deployed with the app. Instead, production secrets should be accessed through a controlled means like environment variables or Azure Key Vault.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Safe storage of app secrets: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Environment variables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Secret Manager</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a:t>
            </a:r>
            <a:r>
              <a:rPr lang="en-US" sz="2800" b="0" dirty="0" err="1">
                <a:latin typeface="Arial" panose="020B0604020202020204" pitchFamily="34" charset="0"/>
                <a:cs typeface="Arial" panose="020B0604020202020204" pitchFamily="34" charset="0"/>
              </a:rPr>
              <a:t>appsettings.json</a:t>
            </a:r>
            <a:r>
              <a:rPr lang="en-US" sz="2800" b="0" dirty="0">
                <a:latin typeface="Arial" panose="020B0604020202020204" pitchFamily="34" charset="0"/>
                <a:cs typeface="Arial" panose="020B0604020202020204" pitchFamily="34" charset="0"/>
              </a:rPr>
              <a:t> file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Storing secrets in the cloud </a:t>
            </a:r>
            <a:r>
              <a:rPr lang="en-US" sz="2800" b="0" dirty="0">
                <a:latin typeface="Arial" panose="020B0604020202020204" pitchFamily="34" charset="0"/>
                <a:cs typeface="Arial" panose="020B0604020202020204" pitchFamily="34" charset="0"/>
                <a:hlinkClick r:id="rId3"/>
              </a:rPr>
              <a:t>(</a:t>
            </a:r>
            <a:r>
              <a:rPr lang="en-US" sz="2800" b="0" dirty="0">
                <a:latin typeface="Arial" panose="020B0604020202020204" pitchFamily="34" charset="0"/>
                <a:cs typeface="Arial" panose="020B0604020202020204" pitchFamily="34" charset="0"/>
                <a:hlinkClick r:id="rId4"/>
              </a:rPr>
              <a:t>https://docs.microsoft.com/en-us/aspnet/core/security/key-vault-configuration?view=aspnetcore-6.0</a:t>
            </a:r>
            <a:r>
              <a:rPr lang="en-US" sz="28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hlinkClick r:id="rId5"/>
              </a:rPr>
              <a:t>https://docs.microsoft.com/en-us/aspnet/core/security/app-secrets?view=aspnetcore-6.0&amp;tabs=windows</a:t>
            </a:r>
            <a:endParaRPr lang="en-US" sz="2800"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Storing Secrets</a:t>
            </a:r>
          </a:p>
        </p:txBody>
      </p:sp>
    </p:spTree>
    <p:extLst>
      <p:ext uri="{BB962C8B-B14F-4D97-AF65-F5344CB8AC3E}">
        <p14:creationId xmlns:p14="http://schemas.microsoft.com/office/powerpoint/2010/main" val="86702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961670" y="2323025"/>
            <a:ext cx="14795908" cy="10931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Storing in Plaintext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Are you serious that we need to talk about this???</a:t>
            </a:r>
            <a:br>
              <a:rPr lang="en-US" sz="2800" b="0" dirty="0">
                <a:latin typeface="Arial" panose="020B0604020202020204" pitchFamily="34" charset="0"/>
                <a:cs typeface="Arial" panose="020B0604020202020204" pitchFamily="34" charset="0"/>
              </a:rPr>
            </a:b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3600" b="0" dirty="0">
                <a:latin typeface="Arial" panose="020B0604020202020204" pitchFamily="34" charset="0"/>
                <a:cs typeface="Arial" panose="020B0604020202020204" pitchFamily="34" charset="0"/>
              </a:rPr>
              <a:t>Implementing Password Hashing (Encrypted Passwords)</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Insecure Hashes - The MD5 and SHA1 hash algorithms have been shown to be manipulable such that two passwords could create the same fingerprint.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Unsalted Hashes - The primary conceptual weakness of hashes is that an attacker could generate hashes based on a huge list of common passwords and create a reverse-lookup dictionary, or “rainbow table”. To avoid this, a “salt” is a random bit of data added to the data being hashed.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No Future-Proofing - The best password protection algorithms allow you to specify a number of “cycles” to run the password through. Combined with a unique salt for each password, this makes it expensive and slow to try to brute force a password hash. As computing power increases and becomes less expensive over time, you can simply add some zeros to the number of cycles to run each password through and keep up. </a:t>
            </a:r>
            <a:r>
              <a:rPr lang="en-US" sz="2800" b="0" dirty="0" err="1">
                <a:latin typeface="Arial" panose="020B0604020202020204" pitchFamily="34" charset="0"/>
                <a:cs typeface="Arial" panose="020B0604020202020204" pitchFamily="34" charset="0"/>
              </a:rPr>
              <a:t>BCrypt</a:t>
            </a:r>
            <a:r>
              <a:rPr lang="en-US" sz="2800" b="0" dirty="0">
                <a:latin typeface="Arial" panose="020B0604020202020204" pitchFamily="34" charset="0"/>
                <a:cs typeface="Arial" panose="020B0604020202020204" pitchFamily="34" charset="0"/>
              </a:rPr>
              <a:t> and PBKDF2 are both popular implementations which use this concept.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 Right Path</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Use a strong hash algorithm</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Add a unique, random salt to each hash</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Use a “future-proof” algorithm</a:t>
            </a:r>
          </a:p>
        </p:txBody>
      </p:sp>
      <p:sp>
        <p:nvSpPr>
          <p:cNvPr id="765" name="Title Goes Here"/>
          <p:cNvSpPr txBox="1"/>
          <p:nvPr/>
        </p:nvSpPr>
        <p:spPr>
          <a:xfrm>
            <a:off x="1229299" y="1062423"/>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Handling Passwords</a:t>
            </a:r>
          </a:p>
        </p:txBody>
      </p:sp>
      <p:pic>
        <p:nvPicPr>
          <p:cNvPr id="3" name="Picture 2" descr="Diagram&#10;&#10;Description automatically generated">
            <a:extLst>
              <a:ext uri="{FF2B5EF4-FFF2-40B4-BE49-F238E27FC236}">
                <a16:creationId xmlns:a16="http://schemas.microsoft.com/office/drawing/2014/main" id="{66FC3C8F-C0A8-7317-042F-1D8CB9807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7579" y="3144644"/>
            <a:ext cx="8324868" cy="8505323"/>
          </a:xfrm>
          <a:prstGeom prst="rect">
            <a:avLst/>
          </a:prstGeom>
        </p:spPr>
      </p:pic>
    </p:spTree>
    <p:extLst>
      <p:ext uri="{BB962C8B-B14F-4D97-AF65-F5344CB8AC3E}">
        <p14:creationId xmlns:p14="http://schemas.microsoft.com/office/powerpoint/2010/main" val="396477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Authentication and Authorization</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16</a:t>
            </a:fld>
            <a:endParaRPr dirty="0"/>
          </a:p>
        </p:txBody>
      </p:sp>
    </p:spTree>
    <p:extLst>
      <p:ext uri="{BB962C8B-B14F-4D97-AF65-F5344CB8AC3E}">
        <p14:creationId xmlns:p14="http://schemas.microsoft.com/office/powerpoint/2010/main" val="9705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17</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Authentication vs Authorization</a:t>
            </a:r>
          </a:p>
        </p:txBody>
      </p:sp>
      <p:sp>
        <p:nvSpPr>
          <p:cNvPr id="6"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63F79289-3DAE-450D-BA22-E641F4FB12DF}"/>
              </a:ext>
            </a:extLst>
          </p:cNvPr>
          <p:cNvSpPr txBox="1"/>
          <p:nvPr/>
        </p:nvSpPr>
        <p:spPr>
          <a:xfrm>
            <a:off x="1719953" y="3393542"/>
            <a:ext cx="15140691" cy="3976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Authentication is a process in which a user provides credentials that are then compared to those stored in an operating system, database, app or resource. If they match, users authenticate successfully, and can then perform actions that they're authorized for, during an authorization process. The authorization refers to the process that determines what a user is allowed to do.</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Another way to think of authentication is to consider it as a way to enter a space, such as a server, database, app or resource, while authorization is which actions the user can perform to which objects inside that space (server, database, or app).</a:t>
            </a:r>
          </a:p>
        </p:txBody>
      </p:sp>
    </p:spTree>
    <p:extLst>
      <p:ext uri="{BB962C8B-B14F-4D97-AF65-F5344CB8AC3E}">
        <p14:creationId xmlns:p14="http://schemas.microsoft.com/office/powerpoint/2010/main" val="242430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18</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Authentication</a:t>
            </a:r>
          </a:p>
        </p:txBody>
      </p:sp>
      <p:sp>
        <p:nvSpPr>
          <p:cNvPr id="6"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63F79289-3DAE-450D-BA22-E641F4FB12DF}"/>
              </a:ext>
            </a:extLst>
          </p:cNvPr>
          <p:cNvSpPr txBox="1"/>
          <p:nvPr/>
        </p:nvSpPr>
        <p:spPr>
          <a:xfrm>
            <a:off x="1719953" y="3393542"/>
            <a:ext cx="15140691" cy="4791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Authentication is the process of determining a user's identity. Authentication may create one or more identities for the current user.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 ASP.NET Core, authentication is handled by the authentication service, </a:t>
            </a:r>
            <a:r>
              <a:rPr lang="en-US" sz="2800" b="0" dirty="0" err="1">
                <a:latin typeface="Arial" panose="020B0604020202020204" pitchFamily="34" charset="0"/>
                <a:cs typeface="Arial" panose="020B0604020202020204" pitchFamily="34" charset="0"/>
              </a:rPr>
              <a:t>IAuthenticationService</a:t>
            </a:r>
            <a:r>
              <a:rPr lang="en-US" sz="2800" b="0" dirty="0">
                <a:latin typeface="Arial" panose="020B0604020202020204" pitchFamily="34" charset="0"/>
                <a:cs typeface="Arial" panose="020B0604020202020204" pitchFamily="34" charset="0"/>
              </a:rPr>
              <a:t>, which is used by authentication middleware. The authentication service uses registered authentication handlers to complete authentication-related actions. Examples of authentication-related actions include: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Authenticating a user.</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Responding when an unauthenticated user tries to access a restricted resource.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hlinkClick r:id="rId3"/>
              </a:rPr>
              <a:t>https://docs.microsoft.com/en-us/aspnet/core/security/authentication/?view=aspnetcore-6.0</a:t>
            </a:r>
            <a:endParaRPr lang="en-US"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8583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19</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Authorization</a:t>
            </a:r>
          </a:p>
        </p:txBody>
      </p:sp>
      <p:sp>
        <p:nvSpPr>
          <p:cNvPr id="6"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63F79289-3DAE-450D-BA22-E641F4FB12DF}"/>
              </a:ext>
            </a:extLst>
          </p:cNvPr>
          <p:cNvSpPr txBox="1"/>
          <p:nvPr/>
        </p:nvSpPr>
        <p:spPr>
          <a:xfrm>
            <a:off x="1719953" y="3393542"/>
            <a:ext cx="15140691" cy="51764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Authorization is the process of determining whether a user has access to a resource.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Authorization refers to the process that determines what a user is able to do. For example, an administrative user is allowed to create a document library, add documents, edit documents, and delete them. A non-administrative user working with the library is only authorized to read the documents.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Authorization is orthogonal and independent from authentication. However, authorization requires an authentication mechanism.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hlinkClick r:id="rId3"/>
              </a:rPr>
              <a:t>https://docs.microsoft.com/en-us/aspnet/core/security/authorization/introduction?view=aspnetcore-6.0</a:t>
            </a:r>
            <a:endParaRPr lang="en-US"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94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44700" y="7297691"/>
            <a:ext cx="10487249" cy="1865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b">
            <a:spAutoFit/>
          </a:bodyPr>
          <a:lstStyle/>
          <a:p>
            <a:pPr marL="555625" indent="-555625">
              <a:lnSpc>
                <a:spcPct val="130000"/>
              </a:lnSpc>
              <a:buClr>
                <a:srgbClr val="DE411B"/>
              </a:buClr>
              <a:buSzPct val="100000"/>
              <a:buAutoNum type="arabicPeriod"/>
              <a:defRPr spc="198"/>
            </a:pPr>
            <a:r>
              <a:rPr lang="en-US" dirty="0"/>
              <a:t>On web application security</a:t>
            </a:r>
          </a:p>
          <a:p>
            <a:pPr marL="555625" indent="-555625">
              <a:lnSpc>
                <a:spcPct val="130000"/>
              </a:lnSpc>
              <a:buClr>
                <a:srgbClr val="DE411B"/>
              </a:buClr>
              <a:buSzPct val="100000"/>
              <a:buAutoNum type="arabicPeriod"/>
              <a:defRPr spc="198"/>
            </a:pPr>
            <a:r>
              <a:rPr lang="en-US" dirty="0"/>
              <a:t>Common Vulnerabilities in software</a:t>
            </a:r>
            <a:endParaRPr dirty="0"/>
          </a:p>
          <a:p>
            <a:pPr marL="555625" indent="-555625">
              <a:lnSpc>
                <a:spcPct val="130000"/>
              </a:lnSpc>
              <a:buClr>
                <a:srgbClr val="DE411B"/>
              </a:buClr>
              <a:buSzPct val="100000"/>
              <a:buAutoNum type="arabicPeriod"/>
              <a:defRPr spc="198"/>
            </a:pPr>
            <a:r>
              <a:rPr lang="en-US" dirty="0"/>
              <a:t>Secure Data Storage</a:t>
            </a:r>
            <a:endParaRPr dirty="0"/>
          </a:p>
          <a:p>
            <a:pPr marL="555625" indent="-555625">
              <a:lnSpc>
                <a:spcPct val="130000"/>
              </a:lnSpc>
              <a:buClr>
                <a:srgbClr val="DE411B"/>
              </a:buClr>
              <a:buSzPct val="100000"/>
              <a:buAutoNum type="arabicPeriod"/>
              <a:defRPr spc="198"/>
            </a:pPr>
            <a:r>
              <a:rPr lang="en-US" dirty="0"/>
              <a:t>Authentication and Authorization</a:t>
            </a:r>
            <a:endParaRPr dirty="0"/>
          </a:p>
          <a:p>
            <a:pPr marL="555625" indent="-555625">
              <a:lnSpc>
                <a:spcPct val="130000"/>
              </a:lnSpc>
              <a:buClr>
                <a:srgbClr val="DE411B"/>
              </a:buClr>
              <a:buSzPct val="100000"/>
              <a:buAutoNum type="arabicPeriod"/>
              <a:defRPr spc="198"/>
            </a:pPr>
            <a:r>
              <a:rPr lang="en-US" dirty="0"/>
              <a:t>resources</a:t>
            </a: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Resources</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20</a:t>
            </a:fld>
            <a:endParaRPr dirty="0"/>
          </a:p>
        </p:txBody>
      </p:sp>
    </p:spTree>
    <p:extLst>
      <p:ext uri="{BB962C8B-B14F-4D97-AF65-F5344CB8AC3E}">
        <p14:creationId xmlns:p14="http://schemas.microsoft.com/office/powerpoint/2010/main" val="296867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21</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ASP.NET Core Security</a:t>
            </a:r>
          </a:p>
        </p:txBody>
      </p:sp>
      <p:pic>
        <p:nvPicPr>
          <p:cNvPr id="3" name="Picture 2" descr="A picture containing text, skirt&#10;&#10;Description automatically generated">
            <a:extLst>
              <a:ext uri="{FF2B5EF4-FFF2-40B4-BE49-F238E27FC236}">
                <a16:creationId xmlns:a16="http://schemas.microsoft.com/office/drawing/2014/main" id="{ED0FE45D-0EE5-5DEA-F87C-6595E5FEA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083" y="2896641"/>
            <a:ext cx="7213833" cy="9044617"/>
          </a:xfrm>
          <a:prstGeom prst="rect">
            <a:avLst/>
          </a:prstGeom>
        </p:spPr>
      </p:pic>
      <p:sp>
        <p:nvSpPr>
          <p:cNvPr id="7"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2758FEA0-121E-312E-891B-8E0372405E1D}"/>
              </a:ext>
            </a:extLst>
          </p:cNvPr>
          <p:cNvSpPr txBox="1"/>
          <p:nvPr/>
        </p:nvSpPr>
        <p:spPr>
          <a:xfrm>
            <a:off x="4186756" y="12152823"/>
            <a:ext cx="16010486" cy="10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Online preview:</a:t>
            </a:r>
            <a:r>
              <a:rPr lang="mk-MK" sz="2800" b="0" dirty="0">
                <a:latin typeface="Arial" panose="020B0604020202020204" pitchFamily="34" charset="0"/>
                <a:cs typeface="Arial" panose="020B0604020202020204" pitchFamily="34" charset="0"/>
              </a:rPr>
              <a:t> </a:t>
            </a:r>
            <a:r>
              <a:rPr lang="en-US" sz="2800" b="0" dirty="0">
                <a:latin typeface="Arial" panose="020B0604020202020204" pitchFamily="34" charset="0"/>
                <a:cs typeface="Arial" panose="020B0604020202020204" pitchFamily="34" charset="0"/>
                <a:hlinkClick r:id="rId4"/>
              </a:rPr>
              <a:t>https://livebook.manning.com/book/asp-net-core-security/welcome/v-11</a:t>
            </a:r>
            <a:br>
              <a:rPr lang="mk-MK"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Code samples: </a:t>
            </a:r>
            <a:r>
              <a:rPr lang="en-US" sz="2800" b="0" dirty="0">
                <a:latin typeface="Arial" panose="020B0604020202020204" pitchFamily="34" charset="0"/>
                <a:cs typeface="Arial" panose="020B0604020202020204" pitchFamily="34" charset="0"/>
                <a:hlinkClick r:id="rId5"/>
              </a:rPr>
              <a:t>https://www.manning.com/downloads/2371</a:t>
            </a:r>
            <a:endParaRPr lang="mk-MK"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3382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22</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Microsoft Docs</a:t>
            </a:r>
          </a:p>
        </p:txBody>
      </p:sp>
      <p:sp>
        <p:nvSpPr>
          <p:cNvPr id="5"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0CF6CEA4-8D8B-497D-A2E1-A7975550C218}"/>
              </a:ext>
            </a:extLst>
          </p:cNvPr>
          <p:cNvSpPr txBox="1"/>
          <p:nvPr/>
        </p:nvSpPr>
        <p:spPr>
          <a:xfrm>
            <a:off x="1340812" y="3700405"/>
            <a:ext cx="16010486"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hlinkClick r:id="rId3"/>
              </a:rPr>
              <a:t>https://docs.microsoft.com/en-us/aspnet/core/security/?view=aspnetcore-6.0</a:t>
            </a:r>
            <a:endParaRPr lang="en-US"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4208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dirty="0"/>
              <a:t>1</a:t>
            </a:r>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On Web Application Security</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5699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dirty="0">
                <a:latin typeface="Arial" panose="020B0604020202020204" pitchFamily="34" charset="0"/>
                <a:cs typeface="Arial" panose="020B0604020202020204" pitchFamily="34" charset="0"/>
              </a:rPr>
              <a:t>Nine out of ten web applications have security vulnerabilities. This is the rather frightening result of a study released in 2020 by Positive Technologies, a provider of various security solutions. Obviously, such results can often be biased towards the business model of those who conduct them, but several other studies from previous years yielded similar outcomes. Here’s a report about one study from as far back as 2009: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hlinkClick r:id="rId3"/>
              </a:rPr>
              <a:t>https://www.darkreading.com/risk/majority-of-web-apps-have-severe-vulnerabilities</a:t>
            </a:r>
            <a:endParaRPr lang="en-US" sz="280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They also found out that about four out of five web application vulnerabilities are part of the code, instead of, say, the server configuration. From this, we can deduce two trends: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major security risk for web applications is the code it is made of.</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problem is industry-wide, and the situation does not seem to get better.</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Why Web Application Security is Important?</a:t>
            </a:r>
          </a:p>
        </p:txBody>
      </p:sp>
    </p:spTree>
    <p:extLst>
      <p:ext uri="{BB962C8B-B14F-4D97-AF65-F5344CB8AC3E}">
        <p14:creationId xmlns:p14="http://schemas.microsoft.com/office/powerpoint/2010/main" val="3985887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5</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3281207" cy="48378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ASP.NET has a long history, tied to that of .NET, which was first released as a beta in 2001, and as a final version 1.0 in early 2002. Back then, the software package was called “.NET Framework”, and contained a server web application framework called ASP.NET. (The first three letters were carried over from the previous Microsoft web technology ASP, which was short for “Active Server Pages”.)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ASP.NET Core provides many options to create web sites: different server frameworks and approaches, and also different techniques and formats for client-side aspects. For example: MVC, Razor Pages, Web API, </a:t>
            </a:r>
            <a:r>
              <a:rPr lang="en-US" sz="2800" b="0" dirty="0" err="1">
                <a:latin typeface="Arial" panose="020B0604020202020204" pitchFamily="34" charset="0"/>
                <a:cs typeface="Arial" panose="020B0604020202020204" pitchFamily="34" charset="0"/>
              </a:rPr>
              <a:t>Blazor</a:t>
            </a:r>
            <a:r>
              <a:rPr lang="en-US" sz="2800" b="0" dirty="0">
                <a:latin typeface="Arial" panose="020B0604020202020204" pitchFamily="34" charset="0"/>
                <a:cs typeface="Arial" panose="020B0604020202020204" pitchFamily="34" charset="0"/>
              </a:rPr>
              <a:t>. Many components essentially lead to a large attack surface area, so there are many places where things may go wrong security-wise.</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ASP.NET Core: History and Options</a:t>
            </a:r>
          </a:p>
        </p:txBody>
      </p:sp>
    </p:spTree>
    <p:extLst>
      <p:ext uri="{BB962C8B-B14F-4D97-AF65-F5344CB8AC3E}">
        <p14:creationId xmlns:p14="http://schemas.microsoft.com/office/powerpoint/2010/main" val="2380018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6</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704603" y="2877391"/>
            <a:ext cx="22974793" cy="9916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In a modern web application, there will also be other components, such as: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databases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other external services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file system resources </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CDNs (Content Delivery Networks) holding libraries and other, mostly static, assets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Here are some of the things that web applications need to provide safeguards against:</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User data sent to the database might contain malicious commands that are then run on the database. A typical attack is called SQL injection.</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User data sent to the server and later sent to a client may contain unwanted content such as malicious JavaScript code. This is commonly referred to as Cross-site Scripting.</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Data exchanged between client and server may be intercepted, or stolen, putting parts of the application at risk. Using a secure transport mechanism can help.</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Insufficient authorization might grant users access to server resources they should not be allowed to see.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The way authentication works in the web might be abused by crafting HTTP requests, leading to users causing the application to take undesired actions. Cross-Site Request Forgery is a typical attack in this space.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Unexpected user input—such as too much data, to little data, or incorrect data—leads to an unwanted behavior of a web application, or provokes error messages.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Error messages may reveal internal information about the server, which could be useful for an attacker. On the other hand, internal errors need to be properly handled and logged.- Assets hosted on a third-party site (think CDNs) may have been manipulated.</a:t>
            </a:r>
          </a:p>
        </p:txBody>
      </p:sp>
      <p:sp>
        <p:nvSpPr>
          <p:cNvPr id="765" name="Title Goes Here"/>
          <p:cNvSpPr txBox="1"/>
          <p:nvPr/>
        </p:nvSpPr>
        <p:spPr>
          <a:xfrm>
            <a:off x="1718042" y="1497835"/>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Identifying and Mitigating Threats</a:t>
            </a:r>
          </a:p>
        </p:txBody>
      </p:sp>
      <p:pic>
        <p:nvPicPr>
          <p:cNvPr id="3" name="Picture 2" descr="Diagram&#10;&#10;Description automatically generated">
            <a:extLst>
              <a:ext uri="{FF2B5EF4-FFF2-40B4-BE49-F238E27FC236}">
                <a16:creationId xmlns:a16="http://schemas.microsoft.com/office/drawing/2014/main" id="{6D6C61DA-32FC-B473-08A4-C2B073C89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2043" y="272779"/>
            <a:ext cx="9998926" cy="6585221"/>
          </a:xfrm>
          <a:prstGeom prst="rect">
            <a:avLst/>
          </a:prstGeom>
        </p:spPr>
      </p:pic>
    </p:spTree>
    <p:extLst>
      <p:ext uri="{BB962C8B-B14F-4D97-AF65-F5344CB8AC3E}">
        <p14:creationId xmlns:p14="http://schemas.microsoft.com/office/powerpoint/2010/main" val="2616816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7</a:t>
            </a:fld>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5832067" cy="6561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ASP.NET Core and associated technologies comes with several security-related APIs that cannot always be directly mapped to a specific attack.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Here are a few examples: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ASP.NET Core Identity provides an API for handling authentication and authorization in a web application, including login/logout, profile data, roles, and more.</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Secure communication may be enforced by a variety of options and approaches, including redirecting to HTTPS, securing cookies, and even disabling HTTP.</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Security-related HTTP headers may be explicitly set using </a:t>
            </a:r>
            <a:r>
              <a:rPr lang="en-US" sz="2800" b="0" dirty="0" err="1">
                <a:latin typeface="Arial" panose="020B0604020202020204" pitchFamily="34" charset="0"/>
                <a:cs typeface="Arial" panose="020B0604020202020204" pitchFamily="34" charset="0"/>
              </a:rPr>
              <a:t>web.config</a:t>
            </a:r>
            <a:r>
              <a:rPr lang="en-US" sz="2800" b="0" dirty="0">
                <a:latin typeface="Arial" panose="020B0604020202020204" pitchFamily="34" charset="0"/>
                <a:cs typeface="Arial" panose="020B0604020202020204" pitchFamily="34" charset="0"/>
              </a:rPr>
              <a:t>, in controllers, and implicitly by defining settings in Program class (in .NET versions prior to 6, the Startup class was the go-to place for this).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Passwords should not be stored in clear text, but they should be encrypted, or better, hashed, and ASP.NET Core supports relevant formats and algorithms.</a:t>
            </a:r>
            <a:br>
              <a:rPr lang="en-US" sz="2800" b="0" dirty="0">
                <a:latin typeface="Arial" panose="020B0604020202020204" pitchFamily="34" charset="0"/>
                <a:cs typeface="Arial" panose="020B0604020202020204" pitchFamily="34" charset="0"/>
              </a:rPr>
            </a:br>
            <a:r>
              <a:rPr lang="en-US" sz="2800" b="0" dirty="0">
                <a:latin typeface="Arial" panose="020B0604020202020204" pitchFamily="34" charset="0"/>
                <a:cs typeface="Arial" panose="020B0604020202020204" pitchFamily="34" charset="0"/>
              </a:rPr>
              <a:t>- Cloud providers like Microsoft Azure or Amazon AWS have their own APIs for storing secrets such as connection strings or passwords.</a:t>
            </a: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Security-Related APIs</a:t>
            </a:r>
          </a:p>
        </p:txBody>
      </p:sp>
    </p:spTree>
    <p:extLst>
      <p:ext uri="{BB962C8B-B14F-4D97-AF65-F5344CB8AC3E}">
        <p14:creationId xmlns:p14="http://schemas.microsoft.com/office/powerpoint/2010/main" val="3268320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10" name="General template…"/>
          <p:cNvSpPr txBox="1"/>
          <p:nvPr/>
        </p:nvSpPr>
        <p:spPr>
          <a:xfrm>
            <a:off x="3016569" y="9643328"/>
            <a:ext cx="150038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pPr>
            <a:r>
              <a:rPr lang="en-US" dirty="0"/>
              <a:t>Common Vulnerabilities in Software</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8</a:t>
            </a:fld>
            <a:endParaRPr dirty="0"/>
          </a:p>
        </p:txBody>
      </p:sp>
    </p:spTree>
    <p:extLst>
      <p:ext uri="{BB962C8B-B14F-4D97-AF65-F5344CB8AC3E}">
        <p14:creationId xmlns:p14="http://schemas.microsoft.com/office/powerpoint/2010/main" val="186129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9</a:t>
            </a:fld>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Most Common Vulnerabilities</a:t>
            </a:r>
          </a:p>
        </p:txBody>
      </p:sp>
      <p:pic>
        <p:nvPicPr>
          <p:cNvPr id="3" name="Picture 2" descr="Chart&#10;&#10;Description automatically generated">
            <a:extLst>
              <a:ext uri="{FF2B5EF4-FFF2-40B4-BE49-F238E27FC236}">
                <a16:creationId xmlns:a16="http://schemas.microsoft.com/office/drawing/2014/main" id="{80C69175-4615-DB35-EBEB-CCF5592FA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719" y="2974961"/>
            <a:ext cx="18220561" cy="8956844"/>
          </a:xfrm>
          <a:prstGeom prst="rect">
            <a:avLst/>
          </a:prstGeom>
        </p:spPr>
      </p:pic>
    </p:spTree>
    <p:extLst>
      <p:ext uri="{BB962C8B-B14F-4D97-AF65-F5344CB8AC3E}">
        <p14:creationId xmlns:p14="http://schemas.microsoft.com/office/powerpoint/2010/main" val="46584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05BDF74B-9CF7-4AA9-9E46-A5E60BA267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1637</TotalTime>
  <Words>2272</Words>
  <Application>Microsoft Office PowerPoint</Application>
  <PresentationFormat>Custom</PresentationFormat>
  <Paragraphs>93</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Meto Trajkovski</cp:lastModifiedBy>
  <cp:revision>171</cp:revision>
  <dcterms:modified xsi:type="dcterms:W3CDTF">2022-07-01T16:24:35Z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